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A0571"/>
    <a:srgbClr val="66FFFF"/>
    <a:srgbClr val="FF66FF"/>
    <a:srgbClr val="F20000"/>
    <a:srgbClr val="00FF00"/>
    <a:srgbClr val="33CCFF"/>
    <a:srgbClr val="FF0066"/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984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43F0-F2B0-469C-AE3F-2A6F9A945744}" type="datetimeFigureOut">
              <a:rPr lang="it-IT" smtClean="0"/>
              <a:pPr/>
              <a:t>26/05/2015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D6D6-DB92-43FB-81BF-CF9B12D9C6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3000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43F0-F2B0-469C-AE3F-2A6F9A945744}" type="datetimeFigureOut">
              <a:rPr lang="it-IT" smtClean="0"/>
              <a:pPr/>
              <a:t>26/05/2015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D6D6-DB92-43FB-81BF-CF9B12D9C6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3000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43F0-F2B0-469C-AE3F-2A6F9A945744}" type="datetimeFigureOut">
              <a:rPr lang="it-IT" smtClean="0"/>
              <a:pPr/>
              <a:t>26/05/2015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D6D6-DB92-43FB-81BF-CF9B12D9C6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3000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43F0-F2B0-469C-AE3F-2A6F9A945744}" type="datetimeFigureOut">
              <a:rPr lang="it-IT" smtClean="0"/>
              <a:pPr/>
              <a:t>26/05/2015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D6D6-DB92-43FB-81BF-CF9B12D9C6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3000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43F0-F2B0-469C-AE3F-2A6F9A945744}" type="datetimeFigureOut">
              <a:rPr lang="it-IT" smtClean="0"/>
              <a:pPr/>
              <a:t>26/05/2015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D6D6-DB92-43FB-81BF-CF9B12D9C6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3000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43F0-F2B0-469C-AE3F-2A6F9A945744}" type="datetimeFigureOut">
              <a:rPr lang="it-IT" smtClean="0"/>
              <a:pPr/>
              <a:t>26/05/2015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D6D6-DB92-43FB-81BF-CF9B12D9C6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3000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43F0-F2B0-469C-AE3F-2A6F9A945744}" type="datetimeFigureOut">
              <a:rPr lang="it-IT" smtClean="0"/>
              <a:pPr/>
              <a:t>26/05/2015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D6D6-DB92-43FB-81BF-CF9B12D9C6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3000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43F0-F2B0-469C-AE3F-2A6F9A945744}" type="datetimeFigureOut">
              <a:rPr lang="it-IT" smtClean="0"/>
              <a:pPr/>
              <a:t>26/05/2015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D6D6-DB92-43FB-81BF-CF9B12D9C6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3000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43F0-F2B0-469C-AE3F-2A6F9A945744}" type="datetimeFigureOut">
              <a:rPr lang="it-IT" smtClean="0"/>
              <a:pPr/>
              <a:t>26/05/2015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D6D6-DB92-43FB-81BF-CF9B12D9C6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3000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43F0-F2B0-469C-AE3F-2A6F9A945744}" type="datetimeFigureOut">
              <a:rPr lang="it-IT" smtClean="0"/>
              <a:pPr/>
              <a:t>26/05/2015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D6D6-DB92-43FB-81BF-CF9B12D9C6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3000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43F0-F2B0-469C-AE3F-2A6F9A945744}" type="datetimeFigureOut">
              <a:rPr lang="it-IT" smtClean="0"/>
              <a:pPr/>
              <a:t>26/05/2015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CD6D6-DB92-43FB-81BF-CF9B12D9C6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Tm="3000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F43F0-F2B0-469C-AE3F-2A6F9A945744}" type="datetimeFigureOut">
              <a:rPr lang="it-IT" smtClean="0"/>
              <a:pPr/>
              <a:t>26/05/2015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CD6D6-DB92-43FB-81BF-CF9B12D9C64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0"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Tutti%20a%20scuola-%20.%20Mele%20canterine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1.wav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8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4"/>
          <p:cNvSpPr>
            <a:spLocks noGrp="1"/>
          </p:cNvSpPr>
          <p:nvPr>
            <p:ph type="ctrTitle"/>
          </p:nvPr>
        </p:nvSpPr>
        <p:spPr>
          <a:xfrm>
            <a:off x="714348" y="2643182"/>
            <a:ext cx="7772400" cy="14700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71604" y="2571744"/>
            <a:ext cx="6400800" cy="1924048"/>
          </a:xfrm>
        </p:spPr>
        <p:txBody>
          <a:bodyPr>
            <a:prstTxWarp prst="textWave4">
              <a:avLst/>
            </a:prstTxWarp>
            <a:normAutofit/>
          </a:bodyPr>
          <a:lstStyle/>
          <a:p>
            <a:r>
              <a:rPr lang="it-IT" sz="8000" dirty="0" smtClean="0">
                <a:solidFill>
                  <a:srgbClr val="00FF00"/>
                </a:solidFill>
              </a:rPr>
              <a:t>B</a:t>
            </a:r>
            <a:r>
              <a:rPr lang="it-IT" sz="8000" dirty="0" smtClean="0">
                <a:solidFill>
                  <a:srgbClr val="FFFF00"/>
                </a:solidFill>
              </a:rPr>
              <a:t>a</a:t>
            </a:r>
            <a:r>
              <a:rPr lang="it-IT" sz="8000" dirty="0" smtClean="0">
                <a:solidFill>
                  <a:srgbClr val="F20000"/>
                </a:solidFill>
              </a:rPr>
              <a:t>c</a:t>
            </a:r>
            <a:r>
              <a:rPr lang="it-IT" sz="8000" dirty="0" smtClean="0">
                <a:solidFill>
                  <a:srgbClr val="7030A0"/>
                </a:solidFill>
              </a:rPr>
              <a:t>k</a:t>
            </a:r>
            <a:r>
              <a:rPr lang="it-IT" sz="8000" dirty="0" smtClean="0">
                <a:solidFill>
                  <a:srgbClr val="66FFFF"/>
                </a:solidFill>
              </a:rPr>
              <a:t>s</a:t>
            </a:r>
            <a:r>
              <a:rPr lang="it-IT" sz="8000" dirty="0" smtClean="0">
                <a:solidFill>
                  <a:srgbClr val="FF66FF"/>
                </a:solidFill>
              </a:rPr>
              <a:t>t</a:t>
            </a:r>
            <a:r>
              <a:rPr lang="it-IT" sz="8000" dirty="0" smtClean="0">
                <a:solidFill>
                  <a:srgbClr val="002060"/>
                </a:solidFill>
              </a:rPr>
              <a:t>a</a:t>
            </a:r>
            <a:r>
              <a:rPr lang="it-IT" sz="8000" dirty="0" smtClean="0">
                <a:solidFill>
                  <a:srgbClr val="008000"/>
                </a:solidFill>
              </a:rPr>
              <a:t>g</a:t>
            </a:r>
            <a:r>
              <a:rPr lang="it-IT" sz="8000" dirty="0" smtClean="0">
                <a:solidFill>
                  <a:srgbClr val="0000FF"/>
                </a:solidFill>
              </a:rPr>
              <a:t>e</a:t>
            </a:r>
            <a:endParaRPr lang="it-IT" sz="8000" dirty="0">
              <a:solidFill>
                <a:srgbClr val="0000FF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537757" y="571480"/>
            <a:ext cx="42677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26" name="Photo"/>
          <p:cNvSpPr>
            <a:spLocks noEditPoints="1" noChangeArrowheads="1"/>
          </p:cNvSpPr>
          <p:nvPr/>
        </p:nvSpPr>
        <p:spPr bwMode="auto">
          <a:xfrm>
            <a:off x="7358082" y="357166"/>
            <a:ext cx="1381122" cy="1143008"/>
          </a:xfrm>
          <a:custGeom>
            <a:avLst/>
            <a:gdLst>
              <a:gd name="T0" fmla="*/ 0 w 21600"/>
              <a:gd name="T1" fmla="*/ 3085 h 21600"/>
              <a:gd name="T2" fmla="*/ 10800 w 21600"/>
              <a:gd name="T3" fmla="*/ 0 h 21600"/>
              <a:gd name="T4" fmla="*/ 21600 w 21600"/>
              <a:gd name="T5" fmla="*/ 3085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8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30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21600"/>
                </a:moveTo>
                <a:lnTo>
                  <a:pt x="0" y="3085"/>
                </a:lnTo>
                <a:lnTo>
                  <a:pt x="1542" y="3085"/>
                </a:lnTo>
                <a:lnTo>
                  <a:pt x="1542" y="1028"/>
                </a:lnTo>
                <a:lnTo>
                  <a:pt x="3857" y="1028"/>
                </a:lnTo>
                <a:lnTo>
                  <a:pt x="3857" y="3085"/>
                </a:lnTo>
                <a:lnTo>
                  <a:pt x="5400" y="3085"/>
                </a:lnTo>
                <a:lnTo>
                  <a:pt x="6942" y="0"/>
                </a:lnTo>
                <a:lnTo>
                  <a:pt x="14657" y="0"/>
                </a:lnTo>
                <a:lnTo>
                  <a:pt x="16200" y="3085"/>
                </a:lnTo>
                <a:lnTo>
                  <a:pt x="21600" y="3085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  <a:path w="21600" h="21600" extrusionOk="0">
                <a:moveTo>
                  <a:pt x="0" y="3085"/>
                </a:moveTo>
                <a:lnTo>
                  <a:pt x="21600" y="3085"/>
                </a:lnTo>
                <a:lnTo>
                  <a:pt x="21600" y="21600"/>
                </a:lnTo>
                <a:lnTo>
                  <a:pt x="0" y="21600"/>
                </a:lnTo>
                <a:lnTo>
                  <a:pt x="0" y="3085"/>
                </a:lnTo>
                <a:close/>
              </a:path>
              <a:path w="21600" h="21600" extrusionOk="0">
                <a:moveTo>
                  <a:pt x="10800" y="4800"/>
                </a:moveTo>
                <a:lnTo>
                  <a:pt x="11925" y="4971"/>
                </a:lnTo>
                <a:lnTo>
                  <a:pt x="13017" y="5442"/>
                </a:lnTo>
                <a:lnTo>
                  <a:pt x="14046" y="6128"/>
                </a:lnTo>
                <a:lnTo>
                  <a:pt x="14914" y="7071"/>
                </a:lnTo>
                <a:lnTo>
                  <a:pt x="15621" y="8271"/>
                </a:lnTo>
                <a:lnTo>
                  <a:pt x="16167" y="9514"/>
                </a:lnTo>
                <a:lnTo>
                  <a:pt x="16425" y="11014"/>
                </a:lnTo>
                <a:lnTo>
                  <a:pt x="16585" y="12471"/>
                </a:lnTo>
                <a:lnTo>
                  <a:pt x="16489" y="14014"/>
                </a:lnTo>
                <a:lnTo>
                  <a:pt x="16135" y="15471"/>
                </a:lnTo>
                <a:lnTo>
                  <a:pt x="15621" y="16800"/>
                </a:lnTo>
                <a:lnTo>
                  <a:pt x="14914" y="18000"/>
                </a:lnTo>
                <a:lnTo>
                  <a:pt x="14046" y="18942"/>
                </a:lnTo>
                <a:lnTo>
                  <a:pt x="13050" y="19671"/>
                </a:lnTo>
                <a:lnTo>
                  <a:pt x="11925" y="20057"/>
                </a:lnTo>
                <a:lnTo>
                  <a:pt x="10832" y="20185"/>
                </a:lnTo>
                <a:lnTo>
                  <a:pt x="9675" y="20142"/>
                </a:lnTo>
                <a:lnTo>
                  <a:pt x="8582" y="19628"/>
                </a:lnTo>
                <a:lnTo>
                  <a:pt x="7553" y="18942"/>
                </a:lnTo>
                <a:lnTo>
                  <a:pt x="6717" y="17957"/>
                </a:lnTo>
                <a:lnTo>
                  <a:pt x="5946" y="16842"/>
                </a:lnTo>
                <a:lnTo>
                  <a:pt x="5464" y="15514"/>
                </a:lnTo>
                <a:lnTo>
                  <a:pt x="5078" y="14014"/>
                </a:lnTo>
                <a:lnTo>
                  <a:pt x="5014" y="12514"/>
                </a:lnTo>
                <a:lnTo>
                  <a:pt x="5110" y="11014"/>
                </a:lnTo>
                <a:lnTo>
                  <a:pt x="5528" y="9557"/>
                </a:lnTo>
                <a:lnTo>
                  <a:pt x="6010" y="8228"/>
                </a:lnTo>
                <a:lnTo>
                  <a:pt x="6750" y="7114"/>
                </a:lnTo>
                <a:lnTo>
                  <a:pt x="7650" y="6085"/>
                </a:lnTo>
                <a:lnTo>
                  <a:pt x="8614" y="5400"/>
                </a:lnTo>
                <a:lnTo>
                  <a:pt x="9707" y="4971"/>
                </a:lnTo>
                <a:lnTo>
                  <a:pt x="10800" y="4800"/>
                </a:lnTo>
                <a:close/>
              </a:path>
              <a:path w="21600" h="21600" extrusionOk="0">
                <a:moveTo>
                  <a:pt x="8003" y="8057"/>
                </a:moveTo>
                <a:lnTo>
                  <a:pt x="8807" y="7371"/>
                </a:lnTo>
                <a:lnTo>
                  <a:pt x="9546" y="6985"/>
                </a:lnTo>
                <a:lnTo>
                  <a:pt x="10446" y="6771"/>
                </a:lnTo>
                <a:lnTo>
                  <a:pt x="11217" y="6771"/>
                </a:lnTo>
                <a:lnTo>
                  <a:pt x="12053" y="7028"/>
                </a:lnTo>
                <a:lnTo>
                  <a:pt x="12889" y="7457"/>
                </a:lnTo>
                <a:lnTo>
                  <a:pt x="13628" y="8100"/>
                </a:lnTo>
                <a:lnTo>
                  <a:pt x="14175" y="8871"/>
                </a:lnTo>
                <a:lnTo>
                  <a:pt x="14625" y="9814"/>
                </a:lnTo>
                <a:lnTo>
                  <a:pt x="14978" y="10885"/>
                </a:lnTo>
                <a:lnTo>
                  <a:pt x="15171" y="12042"/>
                </a:lnTo>
                <a:lnTo>
                  <a:pt x="15107" y="13114"/>
                </a:lnTo>
                <a:lnTo>
                  <a:pt x="15042" y="14228"/>
                </a:lnTo>
                <a:lnTo>
                  <a:pt x="14689" y="15257"/>
                </a:lnTo>
                <a:lnTo>
                  <a:pt x="14207" y="16285"/>
                </a:lnTo>
                <a:lnTo>
                  <a:pt x="13596" y="17057"/>
                </a:lnTo>
                <a:lnTo>
                  <a:pt x="12889" y="17657"/>
                </a:lnTo>
                <a:lnTo>
                  <a:pt x="12053" y="18085"/>
                </a:lnTo>
                <a:lnTo>
                  <a:pt x="11185" y="18257"/>
                </a:lnTo>
                <a:lnTo>
                  <a:pt x="10414" y="18214"/>
                </a:lnTo>
                <a:lnTo>
                  <a:pt x="9546" y="18042"/>
                </a:lnTo>
                <a:lnTo>
                  <a:pt x="8742" y="17614"/>
                </a:lnTo>
                <a:lnTo>
                  <a:pt x="8003" y="17014"/>
                </a:lnTo>
                <a:lnTo>
                  <a:pt x="7457" y="16242"/>
                </a:lnTo>
                <a:lnTo>
                  <a:pt x="6975" y="15257"/>
                </a:lnTo>
                <a:lnTo>
                  <a:pt x="6653" y="14142"/>
                </a:lnTo>
                <a:lnTo>
                  <a:pt x="6492" y="13114"/>
                </a:lnTo>
                <a:lnTo>
                  <a:pt x="6525" y="11914"/>
                </a:lnTo>
                <a:lnTo>
                  <a:pt x="6621" y="10842"/>
                </a:lnTo>
                <a:lnTo>
                  <a:pt x="6942" y="9771"/>
                </a:lnTo>
                <a:lnTo>
                  <a:pt x="7457" y="8785"/>
                </a:lnTo>
                <a:lnTo>
                  <a:pt x="8003" y="8057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" name="Picture 2" descr="C:\Documents and Settings\User2\Impostazioni locali\Temporary Internet Files\Content.IE5\695N9FXB\videocamera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4357694"/>
            <a:ext cx="1319215" cy="1240846"/>
          </a:xfrm>
          <a:prstGeom prst="rect">
            <a:avLst/>
          </a:prstGeom>
          <a:noFill/>
        </p:spPr>
      </p:pic>
      <p:pic>
        <p:nvPicPr>
          <p:cNvPr id="10" name="Picture 3" descr="C:\Documents and Settings\User2\Impostazioni locali\Temporary Internet Files\Content.IE5\695N9FXB\videocamera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7166"/>
            <a:ext cx="1215198" cy="1143008"/>
          </a:xfrm>
          <a:prstGeom prst="rect">
            <a:avLst/>
          </a:prstGeom>
          <a:noFill/>
        </p:spPr>
      </p:pic>
      <p:pic>
        <p:nvPicPr>
          <p:cNvPr id="11" name="Immagine 10" descr="mel 0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381016"/>
            <a:ext cx="1486955" cy="2476984"/>
          </a:xfrm>
          <a:prstGeom prst="rect">
            <a:avLst/>
          </a:prstGeom>
        </p:spPr>
      </p:pic>
      <p:pic>
        <p:nvPicPr>
          <p:cNvPr id="12" name="Immagine 11" descr="mel 0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4714860"/>
            <a:ext cx="1558393" cy="2143140"/>
          </a:xfrm>
          <a:prstGeom prst="rect">
            <a:avLst/>
          </a:prstGeom>
        </p:spPr>
      </p:pic>
      <p:pic>
        <p:nvPicPr>
          <p:cNvPr id="13" name="Immagine 12" descr="20150413_1534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2464595" y="535745"/>
            <a:ext cx="2214546" cy="1714512"/>
          </a:xfrm>
          <a:prstGeom prst="rect">
            <a:avLst/>
          </a:prstGeom>
        </p:spPr>
      </p:pic>
      <p:pic>
        <p:nvPicPr>
          <p:cNvPr id="14" name="Tutti a scuola- . Mele canteri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5429256" y="192880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1 -0.19514 C -0.0059 -0.19514 0.00816 -0.17639 0.00816 -0.1537 C 0.00816 -0.12986 -0.0059 -0.11111 -0.02291 -0.11111 C -0.03993 -0.11111 -0.05399 -0.09236 -0.05399 -0.0699 C -0.05399 -0.04722 -0.03993 -0.02847 -0.02291 -0.02847 C -0.0059 -0.02847 0.00816 -0.00972 0.00816 0.01297 C 0.00816 0.03542 -0.0059 0.05417 -0.02291 0.05417 C -0.03993 0.05417 -0.05399 0.07292 -0.05399 0.09676 C -0.05399 0.11945 -0.03993 0.1382 -0.02291 0.1382 C -0.0059 0.1382 0.00816 0.11945 0.00816 0.09676 C 0.00816 0.07292 -0.0059 0.05417 -0.02291 0.05417 C -0.03993 0.05417 -0.05399 0.03542 -0.05399 0.01297 C -0.05399 -0.00972 -0.03993 -0.02847 -0.02291 -0.02847 C -0.0059 -0.02847 0.00816 -0.04722 0.00816 -0.0699 C 0.00816 -0.09236 -0.0059 -0.11111 -0.02291 -0.11111 C -0.03993 -0.11111 -0.05399 -0.12986 -0.05399 -0.1537 C -0.05399 -0.17639 -0.03993 -0.19514 -0.02291 -0.19514 Z " pathEditMode="relative" rAng="0" ptsTypes="fffffffffffffffff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02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prstTxWarp prst="textWave1">
              <a:avLst/>
            </a:prstTxWarp>
            <a:normAutofit fontScale="90000"/>
          </a:bodyPr>
          <a:lstStyle/>
          <a:p>
            <a:r>
              <a:rPr lang="it-IT" dirty="0" smtClean="0">
                <a:solidFill>
                  <a:srgbClr val="FF66FF"/>
                </a:solidFill>
              </a:rPr>
              <a:t>Scuola primaria </a:t>
            </a:r>
            <a:r>
              <a:rPr lang="it-IT" dirty="0" err="1" smtClean="0">
                <a:solidFill>
                  <a:srgbClr val="FF66FF"/>
                </a:solidFill>
              </a:rPr>
              <a:t>D.Gentiluomo</a:t>
            </a:r>
            <a:r>
              <a:rPr lang="it-IT" dirty="0" smtClean="0">
                <a:solidFill>
                  <a:srgbClr val="FF66FF"/>
                </a:solidFill>
              </a:rPr>
              <a:t/>
            </a:r>
            <a:br>
              <a:rPr lang="it-IT" dirty="0" smtClean="0">
                <a:solidFill>
                  <a:srgbClr val="FF66FF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2014/2015</a:t>
            </a:r>
            <a:r>
              <a:rPr lang="it-IT" dirty="0" smtClean="0">
                <a:solidFill>
                  <a:srgbClr val="FF66FF"/>
                </a:solidFill>
              </a:rPr>
              <a:t/>
            </a:r>
            <a:br>
              <a:rPr lang="it-IT" dirty="0" smtClean="0">
                <a:solidFill>
                  <a:srgbClr val="FF66FF"/>
                </a:solidFill>
              </a:rPr>
            </a:br>
            <a:r>
              <a:rPr lang="it-IT" dirty="0" smtClean="0">
                <a:solidFill>
                  <a:srgbClr val="66FFFF"/>
                </a:solidFill>
              </a:rPr>
              <a:t>Ampliamento Offerta Formativa.</a:t>
            </a:r>
            <a:br>
              <a:rPr lang="it-IT" dirty="0" smtClean="0">
                <a:solidFill>
                  <a:srgbClr val="66FFFF"/>
                </a:solidFill>
              </a:rPr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Segnaposto contenuto 3" descr="20150413_1508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214554"/>
            <a:ext cx="7786742" cy="4218292"/>
          </a:xfrm>
        </p:spPr>
      </p:pic>
    </p:spTree>
  </p:cSld>
  <p:clrMapOvr>
    <a:masterClrMapping/>
  </p:clrMapOvr>
  <p:transition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9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it-IT" sz="6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785794"/>
            <a:ext cx="8229600" cy="4525963"/>
          </a:xfrm>
        </p:spPr>
        <p:txBody>
          <a:bodyPr>
            <a:prstTxWarp prst="textChevronInverted">
              <a:avLst/>
            </a:prstTxWarp>
            <a:normAutofit/>
          </a:bodyPr>
          <a:lstStyle/>
          <a:p>
            <a:r>
              <a:rPr lang="it-IT" sz="4400" dirty="0" smtClean="0">
                <a:solidFill>
                  <a:srgbClr val="FF66FF"/>
                </a:solidFill>
              </a:rPr>
              <a:t>Un anno </a:t>
            </a:r>
            <a:r>
              <a:rPr lang="it-IT" sz="4400" dirty="0" err="1" smtClean="0">
                <a:solidFill>
                  <a:srgbClr val="FF66FF"/>
                </a:solidFill>
              </a:rPr>
              <a:t>in…musica</a:t>
            </a:r>
            <a:endParaRPr lang="it-IT" sz="4400" dirty="0" smtClean="0">
              <a:solidFill>
                <a:srgbClr val="FF66FF"/>
              </a:solidFill>
            </a:endParaRPr>
          </a:p>
          <a:p>
            <a:r>
              <a:rPr lang="it-IT" sz="4400" dirty="0" smtClean="0">
                <a:solidFill>
                  <a:srgbClr val="7030A0"/>
                </a:solidFill>
              </a:rPr>
              <a:t>Un paese senza regole</a:t>
            </a:r>
          </a:p>
          <a:p>
            <a:r>
              <a:rPr lang="it-IT" sz="4400" dirty="0" smtClean="0">
                <a:solidFill>
                  <a:srgbClr val="FFFF00"/>
                </a:solidFill>
              </a:rPr>
              <a:t>Creatività</a:t>
            </a:r>
          </a:p>
          <a:p>
            <a:r>
              <a:rPr lang="it-IT" sz="4400" dirty="0" smtClean="0">
                <a:solidFill>
                  <a:srgbClr val="00FF00"/>
                </a:solidFill>
              </a:rPr>
              <a:t>Avventure di lettura animata</a:t>
            </a:r>
          </a:p>
          <a:p>
            <a:r>
              <a:rPr lang="it-IT" sz="4400" dirty="0" err="1" smtClean="0">
                <a:solidFill>
                  <a:srgbClr val="FF0000"/>
                </a:solidFill>
              </a:rPr>
              <a:t>Classe…in</a:t>
            </a:r>
            <a:r>
              <a:rPr lang="it-IT" sz="4400" dirty="0" smtClean="0">
                <a:solidFill>
                  <a:srgbClr val="FF0000"/>
                </a:solidFill>
              </a:rPr>
              <a:t> movimento</a:t>
            </a:r>
          </a:p>
          <a:p>
            <a:endParaRPr lang="it-IT" sz="4400" dirty="0"/>
          </a:p>
        </p:txBody>
      </p:sp>
      <p:sp>
        <p:nvSpPr>
          <p:cNvPr id="1026" name="Music"/>
          <p:cNvSpPr>
            <a:spLocks noEditPoints="1" noChangeArrowheads="1"/>
          </p:cNvSpPr>
          <p:nvPr/>
        </p:nvSpPr>
        <p:spPr bwMode="auto">
          <a:xfrm>
            <a:off x="0" y="4357694"/>
            <a:ext cx="1000132" cy="928694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7" name="Picture 3" descr="C:\Documents and Settings\User2\Impostazioni locali\Temporary Internet Files\Content.IE5\695N9FXB\pag16pennello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5429264"/>
            <a:ext cx="1100113" cy="1100113"/>
          </a:xfrm>
          <a:prstGeom prst="rect">
            <a:avLst/>
          </a:prstGeom>
          <a:noFill/>
        </p:spPr>
      </p:pic>
      <p:pic>
        <p:nvPicPr>
          <p:cNvPr id="1028" name="Picture 4" descr="C:\Documents and Settings\User2\Impostazioni locali\Temporary Internet Files\Content.IE5\R0C0LLX6\letture-animate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1214422"/>
            <a:ext cx="1077432" cy="1085849"/>
          </a:xfrm>
          <a:prstGeom prst="rect">
            <a:avLst/>
          </a:prstGeom>
          <a:noFill/>
        </p:spPr>
      </p:pic>
      <p:pic>
        <p:nvPicPr>
          <p:cNvPr id="1029" name="Picture 5" descr="C:\Documents and Settings\User2\Impostazioni locali\Temporary Internet Files\Content.IE5\HTH1VKL1\7523325-sagome-di-persone-ballare-su-uno-sfondo-stellato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429256" y="5429264"/>
            <a:ext cx="1071570" cy="1071570"/>
          </a:xfrm>
          <a:prstGeom prst="rect">
            <a:avLst/>
          </a:prstGeom>
          <a:noFill/>
        </p:spPr>
      </p:pic>
      <p:pic>
        <p:nvPicPr>
          <p:cNvPr id="2051" name="Picture 3" descr="C:\Documents and Settings\User2\Impostazioni locali\Temporary Internet Files\Content.IE5\FXG8G17F\SegnalePericolo_G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3929066"/>
            <a:ext cx="1214446" cy="1165868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07083 0.14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7 0  0.031 0.01867  0.031 0.04133  C 0.031 0.06533  0.017 0.084  0 0.084  C -0.017 0.084  -0.031 0.10267  -0.031 0.12533  C -0.031 0.148  -0.017 0.16667  0 0.16667  C 0.017 0.16667  0.031 0.18533  0.031 0.208  C 0.031 0.23067  0.017 0.24933  0 0.24933  C -0.017 0.24933  -0.031 0.268  -0.031 0.292  C -0.031 0.31467  -0.017 0.33333  0 0.33333  C 0.017 0.33333  0.031 0.31467  0.031 0.292  C 0.031 0.268  0.017 0.24933  0 0.24933  C -0.017 0.24933  -0.031 0.23067  -0.031 0.208  C -0.031 0.18533  -0.017 0.16667  0 0.16667  C 0.017 0.16667  0.031 0.148  0.031 0.12533  C 0.031 0.10267  0.017 0.084  0 0.084  C -0.017 0.084  -0.031 0.06533  -0.031 0.04133  C -0.031 0.01867  -0.017 0  0 0  Z" pathEditMode="relative" ptsTypes="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H="1">
            <a:off x="-1045884" y="-357214"/>
            <a:ext cx="45719" cy="45719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7" name="Segnaposto contenuto 6" descr="20150413_1535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71934" y="714356"/>
            <a:ext cx="4373593" cy="2460146"/>
          </a:xfrm>
          <a:prstGeom prst="cloud">
            <a:avLst/>
          </a:prstGeom>
          <a:ln w="38100">
            <a:solidFill>
              <a:srgbClr val="00B0F0"/>
            </a:solidFill>
          </a:ln>
        </p:spPr>
      </p:pic>
      <p:pic>
        <p:nvPicPr>
          <p:cNvPr id="8" name="Immagine 7" descr="20150413_1535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643314"/>
            <a:ext cx="4318032" cy="2428892"/>
          </a:xfrm>
          <a:prstGeom prst="trapezoid">
            <a:avLst/>
          </a:prstGeom>
          <a:ln w="762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magine 8" descr="20150413_1534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"/>
            <a:ext cx="3286116" cy="6082065"/>
          </a:xfrm>
          <a:prstGeom prst="ellipse">
            <a:avLst/>
          </a:prstGeom>
          <a:ln w="76200">
            <a:solidFill>
              <a:srgbClr val="FF0066"/>
            </a:solidFill>
          </a:ln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15" name="CasellaDiTesto 14"/>
          <p:cNvSpPr txBox="1"/>
          <p:nvPr/>
        </p:nvSpPr>
        <p:spPr>
          <a:xfrm>
            <a:off x="285720" y="1000108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rgbClr val="FF0066"/>
                </a:solidFill>
              </a:rPr>
              <a:t>CIAK…</a:t>
            </a:r>
            <a:r>
              <a:rPr lang="it-IT" sz="2800" dirty="0" smtClean="0">
                <a:solidFill>
                  <a:srgbClr val="FF0066"/>
                </a:solidFill>
              </a:rPr>
              <a:t> si gira!</a:t>
            </a:r>
            <a:endParaRPr lang="it-IT" sz="28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CC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" name="Segnaposto contenuto 6" descr="mel 0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57950" y="285728"/>
            <a:ext cx="2500330" cy="2307997"/>
          </a:xfrm>
          <a:prstGeom prst="trapezoid">
            <a:avLst/>
          </a:prstGeom>
          <a:ln w="76200">
            <a:solidFill>
              <a:srgbClr val="FFFF00"/>
            </a:solidFill>
          </a:ln>
        </p:spPr>
      </p:pic>
      <p:pic>
        <p:nvPicPr>
          <p:cNvPr id="8" name="Immagine 7" descr="20150413_1515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3116"/>
            <a:ext cx="5572164" cy="4357718"/>
          </a:xfrm>
          <a:prstGeom prst="flowChartPunchedTape">
            <a:avLst/>
          </a:prstGeom>
          <a:ln w="76200">
            <a:solidFill>
              <a:srgbClr val="7030A0"/>
            </a:solidFill>
          </a:ln>
        </p:spPr>
      </p:pic>
      <p:pic>
        <p:nvPicPr>
          <p:cNvPr id="9" name="Immagine 8" descr="20150413_1513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285728"/>
            <a:ext cx="3286148" cy="1848458"/>
          </a:xfrm>
          <a:prstGeom prst="homePlate">
            <a:avLst/>
          </a:prstGeom>
          <a:ln w="76200">
            <a:solidFill>
              <a:schemeClr val="tx1"/>
            </a:solidFill>
          </a:ln>
        </p:spPr>
      </p:pic>
      <p:sp>
        <p:nvSpPr>
          <p:cNvPr id="11" name="CasellaDiTesto 10"/>
          <p:cNvSpPr txBox="1"/>
          <p:nvPr/>
        </p:nvSpPr>
        <p:spPr>
          <a:xfrm>
            <a:off x="285720" y="2143116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66FFFF"/>
                </a:solidFill>
              </a:rPr>
              <a:t>I tre porcellini e il lupo!</a:t>
            </a:r>
            <a:endParaRPr lang="it-IT" sz="2400" b="1" dirty="0">
              <a:solidFill>
                <a:srgbClr val="66FFFF"/>
              </a:solidFill>
            </a:endParaRPr>
          </a:p>
        </p:txBody>
      </p:sp>
      <p:pic>
        <p:nvPicPr>
          <p:cNvPr id="13" name="Immagine 12" descr="mel 0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28038" y="3000372"/>
            <a:ext cx="2615962" cy="3643314"/>
          </a:xfrm>
          <a:prstGeom prst="heart">
            <a:avLst/>
          </a:prstGeom>
          <a:ln w="76200">
            <a:solidFill>
              <a:srgbClr val="008000"/>
            </a:solidFill>
          </a:ln>
        </p:spPr>
      </p:pic>
    </p:spTree>
  </p:cSld>
  <p:clrMapOvr>
    <a:masterClrMapping/>
  </p:clrMapOvr>
  <p:transition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mel 0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3000372"/>
            <a:ext cx="3357586" cy="3454393"/>
          </a:xfrm>
          <a:prstGeom prst="irregularSeal2">
            <a:avLst/>
          </a:prstGeom>
          <a:ln w="76200">
            <a:solidFill>
              <a:srgbClr val="66FFFF"/>
            </a:solidFill>
          </a:ln>
        </p:spPr>
      </p:pic>
      <p:pic>
        <p:nvPicPr>
          <p:cNvPr id="5" name="Immagine 4" descr="mel 0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571480"/>
            <a:ext cx="3044810" cy="5643578"/>
          </a:xfrm>
          <a:prstGeom prst="foldedCorner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CasellaDiTesto 5"/>
          <p:cNvSpPr txBox="1"/>
          <p:nvPr/>
        </p:nvSpPr>
        <p:spPr>
          <a:xfrm>
            <a:off x="642910" y="928670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SI BALLA!!!</a:t>
            </a:r>
            <a:endParaRPr lang="it-IT" sz="2400" b="1" dirty="0"/>
          </a:p>
        </p:txBody>
      </p:sp>
      <p:pic>
        <p:nvPicPr>
          <p:cNvPr id="9" name="Immagine 8" descr="mel 0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4000480"/>
            <a:ext cx="2187128" cy="2857520"/>
          </a:xfrm>
          <a:prstGeom prst="moon">
            <a:avLst/>
          </a:prstGeom>
          <a:ln w="76200">
            <a:solidFill>
              <a:srgbClr val="00B0F0"/>
            </a:solidFill>
          </a:ln>
        </p:spPr>
      </p:pic>
      <p:pic>
        <p:nvPicPr>
          <p:cNvPr id="10" name="Immagine 9" descr="mel 0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596" y="-214338"/>
            <a:ext cx="4143404" cy="3857628"/>
          </a:xfrm>
          <a:prstGeom prst="cloud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ransition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-2786114" y="-4071990"/>
            <a:ext cx="2786114" cy="285752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4" name="Segnaposto contenuto 3" descr="mel 0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85794"/>
            <a:ext cx="2716975" cy="4786346"/>
          </a:xfrm>
          <a:prstGeom prst="ellipse">
            <a:avLst/>
          </a:prstGeom>
          <a:ln w="76200">
            <a:solidFill>
              <a:srgbClr val="FF0000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357158" y="1000108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rgbClr val="FFFF00"/>
                </a:solidFill>
              </a:rPr>
              <a:t>Pronti…VIA</a:t>
            </a:r>
            <a:r>
              <a:rPr lang="it-IT" sz="2400" b="1" dirty="0" smtClean="0">
                <a:solidFill>
                  <a:srgbClr val="FFFF00"/>
                </a:solidFill>
              </a:rPr>
              <a:t>!!</a:t>
            </a:r>
            <a:endParaRPr lang="it-IT" sz="2400" b="1" dirty="0">
              <a:solidFill>
                <a:srgbClr val="FFFF00"/>
              </a:solidFill>
            </a:endParaRPr>
          </a:p>
        </p:txBody>
      </p:sp>
      <p:pic>
        <p:nvPicPr>
          <p:cNvPr id="6" name="Immagine 5" descr="mel 0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1714488"/>
            <a:ext cx="2428892" cy="4714907"/>
          </a:xfrm>
          <a:prstGeom prst="hexagon">
            <a:avLst/>
          </a:prstGeom>
          <a:ln w="76200">
            <a:solidFill>
              <a:srgbClr val="0A0571"/>
            </a:solidFill>
          </a:ln>
        </p:spPr>
      </p:pic>
      <p:pic>
        <p:nvPicPr>
          <p:cNvPr id="7" name="Immagine 6" descr="mel 0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1071546"/>
            <a:ext cx="2571736" cy="4643470"/>
          </a:xfrm>
          <a:prstGeom prst="cloud">
            <a:avLst/>
          </a:prstGeom>
          <a:ln w="76200">
            <a:solidFill>
              <a:srgbClr val="008000"/>
            </a:solidFill>
          </a:ln>
        </p:spPr>
      </p:pic>
    </p:spTree>
  </p:cSld>
  <p:clrMapOvr>
    <a:masterClrMapping/>
  </p:clrMapOvr>
  <p:transition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Segnaposto contenuto 5" descr="mel 0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16975" cy="4525963"/>
          </a:xfrm>
          <a:prstGeom prst="parallelogram">
            <a:avLst/>
          </a:prstGeom>
          <a:ln w="76200">
            <a:solidFill>
              <a:srgbClr val="FFFF00"/>
            </a:solidFill>
          </a:ln>
        </p:spPr>
      </p:pic>
      <p:pic>
        <p:nvPicPr>
          <p:cNvPr id="7" name="Immagine 6" descr="mel 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1357298"/>
            <a:ext cx="3214710" cy="5214950"/>
          </a:xfrm>
          <a:prstGeom prst="pentagon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Immagine 7" descr="mel 0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848" y="0"/>
            <a:ext cx="2987152" cy="5786454"/>
          </a:xfrm>
          <a:prstGeom prst="foldedCorner">
            <a:avLst/>
          </a:prstGeom>
          <a:ln w="76200">
            <a:solidFill>
              <a:srgbClr val="0000FF"/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500034" y="50004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Si </a:t>
            </a:r>
            <a:r>
              <a:rPr lang="it-IT" sz="2400" b="1" dirty="0" err="1" smtClean="0">
                <a:solidFill>
                  <a:srgbClr val="FF0000"/>
                </a:solidFill>
              </a:rPr>
              <a:t>fa…MOTORIA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3214710" cy="941372"/>
          </a:xfrm>
          <a:solidFill>
            <a:srgbClr val="00FF00"/>
          </a:solidFill>
        </p:spPr>
        <p:txBody>
          <a:bodyPr>
            <a:noAutofit/>
          </a:bodyPr>
          <a:lstStyle/>
          <a:p>
            <a:r>
              <a:rPr lang="it-IT" sz="4800" dirty="0" smtClean="0"/>
              <a:t>Backstage</a:t>
            </a:r>
            <a:endParaRPr lang="it-IT" sz="4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86182" y="285728"/>
            <a:ext cx="5111750" cy="5853113"/>
          </a:xfrm>
        </p:spPr>
        <p:txBody>
          <a:bodyPr/>
          <a:lstStyle/>
          <a:p>
            <a:pPr algn="ctr">
              <a:buNone/>
            </a:pPr>
            <a:r>
              <a:rPr lang="it-IT" dirty="0" smtClean="0"/>
              <a:t>Montaggio</a:t>
            </a:r>
          </a:p>
          <a:p>
            <a:pPr>
              <a:buNone/>
            </a:pPr>
            <a:r>
              <a:rPr lang="it-IT" dirty="0" smtClean="0">
                <a:solidFill>
                  <a:srgbClr val="0070C0"/>
                </a:solidFill>
              </a:rPr>
              <a:t>Samuele </a:t>
            </a:r>
            <a:r>
              <a:rPr lang="it-IT" dirty="0" err="1" smtClean="0">
                <a:solidFill>
                  <a:srgbClr val="0070C0"/>
                </a:solidFill>
              </a:rPr>
              <a:t>Santapaola</a:t>
            </a:r>
            <a:endParaRPr lang="it-IT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it-IT" dirty="0" smtClean="0">
                <a:solidFill>
                  <a:srgbClr val="FFFF00"/>
                </a:solidFill>
              </a:rPr>
              <a:t>Laura </a:t>
            </a:r>
            <a:r>
              <a:rPr lang="it-IT" dirty="0" err="1" smtClean="0">
                <a:solidFill>
                  <a:srgbClr val="FFFF00"/>
                </a:solidFill>
              </a:rPr>
              <a:t>Cafarella</a:t>
            </a:r>
            <a:endParaRPr lang="it-IT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it-IT" dirty="0" smtClean="0">
                <a:solidFill>
                  <a:srgbClr val="00B050"/>
                </a:solidFill>
              </a:rPr>
              <a:t>Gabriele </a:t>
            </a:r>
            <a:r>
              <a:rPr lang="it-IT" dirty="0" err="1" smtClean="0">
                <a:solidFill>
                  <a:srgbClr val="00B050"/>
                </a:solidFill>
              </a:rPr>
              <a:t>Interlando</a:t>
            </a:r>
            <a:endParaRPr lang="it-IT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it-IT" dirty="0" smtClean="0">
                <a:solidFill>
                  <a:srgbClr val="FF0000"/>
                </a:solidFill>
              </a:rPr>
              <a:t>Antonino </a:t>
            </a:r>
            <a:r>
              <a:rPr lang="it-IT" dirty="0" err="1" smtClean="0">
                <a:solidFill>
                  <a:srgbClr val="FF0000"/>
                </a:solidFill>
              </a:rPr>
              <a:t>Bertuccio</a:t>
            </a:r>
            <a:endParaRPr lang="it-IT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dirty="0" smtClean="0">
                <a:solidFill>
                  <a:srgbClr val="66FFFF"/>
                </a:solidFill>
              </a:rPr>
              <a:t>Angelo </a:t>
            </a:r>
            <a:r>
              <a:rPr lang="it-IT" dirty="0" err="1" smtClean="0">
                <a:solidFill>
                  <a:srgbClr val="66FFFF"/>
                </a:solidFill>
              </a:rPr>
              <a:t>Florio</a:t>
            </a:r>
            <a:endParaRPr lang="it-IT" dirty="0" smtClean="0">
              <a:solidFill>
                <a:srgbClr val="66FFFF"/>
              </a:solidFill>
            </a:endParaRPr>
          </a:p>
          <a:p>
            <a:pPr>
              <a:buNone/>
            </a:pPr>
            <a:r>
              <a:rPr lang="it-IT" dirty="0" smtClean="0">
                <a:solidFill>
                  <a:srgbClr val="002060"/>
                </a:solidFill>
              </a:rPr>
              <a:t> Chiara Lombardo</a:t>
            </a:r>
          </a:p>
          <a:p>
            <a:pPr>
              <a:buNone/>
            </a:pPr>
            <a:endParaRPr lang="it-IT" dirty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" name="Immagine 7" descr="mel 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9" y="3500438"/>
            <a:ext cx="2357422" cy="3357562"/>
          </a:xfrm>
          <a:prstGeom prst="rect">
            <a:avLst/>
          </a:prstGeom>
        </p:spPr>
      </p:pic>
      <p:pic>
        <p:nvPicPr>
          <p:cNvPr id="9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8072462" y="785794"/>
            <a:ext cx="304800" cy="304800"/>
          </a:xfrm>
          <a:prstGeom prst="rect">
            <a:avLst/>
          </a:prstGeom>
        </p:spPr>
      </p:pic>
      <p:pic>
        <p:nvPicPr>
          <p:cNvPr id="10" name="Immagine 9" descr="11198632_428192314018405_606702219_n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214422"/>
            <a:ext cx="3286149" cy="5286412"/>
          </a:xfrm>
          <a:prstGeom prst="rect">
            <a:avLst/>
          </a:prstGeom>
        </p:spPr>
      </p:pic>
    </p:spTree>
  </p:cSld>
  <p:clrMapOvr>
    <a:masterClrMapping/>
  </p:clrMapOvr>
  <p:transition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7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52</Words>
  <Application>Microsoft Office PowerPoint</Application>
  <PresentationFormat>Presentazione su schermo (4:3)</PresentationFormat>
  <Paragraphs>20</Paragraphs>
  <Slides>9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Diapositiva 1</vt:lpstr>
      <vt:lpstr>Scuola primaria D.Gentiluomo 2014/2015 Ampliamento Offerta Formativa.  </vt:lpstr>
      <vt:lpstr>Diapositiva 3</vt:lpstr>
      <vt:lpstr>Diapositiva 4</vt:lpstr>
      <vt:lpstr>Diapositiva 5</vt:lpstr>
      <vt:lpstr>Diapositiva 6</vt:lpstr>
      <vt:lpstr>Diapositiva 7</vt:lpstr>
      <vt:lpstr>Diapositiva 8</vt:lpstr>
      <vt:lpstr>Backstage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2014/2015 Ampliamento offerta formativa</dc:title>
  <dc:creator>-</dc:creator>
  <cp:lastModifiedBy>casa</cp:lastModifiedBy>
  <cp:revision>78</cp:revision>
  <dcterms:created xsi:type="dcterms:W3CDTF">2015-04-13T14:12:03Z</dcterms:created>
  <dcterms:modified xsi:type="dcterms:W3CDTF">2015-05-26T18:01:30Z</dcterms:modified>
</cp:coreProperties>
</file>